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9794"/>
    <a:srgbClr val="1F7E91"/>
    <a:srgbClr val="1C7D94"/>
    <a:srgbClr val="0F3C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2D52-4191-443B-9775-DEA7A9BE3B04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688F-65CA-4EFA-AB5F-6B6D3558E5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032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2D52-4191-443B-9775-DEA7A9BE3B04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688F-65CA-4EFA-AB5F-6B6D3558E5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051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2D52-4191-443B-9775-DEA7A9BE3B04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688F-65CA-4EFA-AB5F-6B6D3558E5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791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2D52-4191-443B-9775-DEA7A9BE3B04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688F-65CA-4EFA-AB5F-6B6D3558E5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089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2D52-4191-443B-9775-DEA7A9BE3B04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688F-65CA-4EFA-AB5F-6B6D3558E5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441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2D52-4191-443B-9775-DEA7A9BE3B04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688F-65CA-4EFA-AB5F-6B6D3558E5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13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2D52-4191-443B-9775-DEA7A9BE3B04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688F-65CA-4EFA-AB5F-6B6D3558E5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353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2D52-4191-443B-9775-DEA7A9BE3B04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688F-65CA-4EFA-AB5F-6B6D3558E5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756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2D52-4191-443B-9775-DEA7A9BE3B04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688F-65CA-4EFA-AB5F-6B6D3558E5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427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2D52-4191-443B-9775-DEA7A9BE3B04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688F-65CA-4EFA-AB5F-6B6D3558E5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060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2D52-4191-443B-9775-DEA7A9BE3B04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688F-65CA-4EFA-AB5F-6B6D3558E5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273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22D52-4191-443B-9775-DEA7A9BE3B04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A688F-65CA-4EFA-AB5F-6B6D3558E5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009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84" b="5755"/>
          <a:stretch/>
        </p:blipFill>
        <p:spPr bwMode="auto">
          <a:xfrm>
            <a:off x="2188029" y="1298122"/>
            <a:ext cx="5071845" cy="50945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710543" y="121811"/>
            <a:ext cx="3551463" cy="461665"/>
          </a:xfrm>
          <a:prstGeom prst="rect">
            <a:avLst/>
          </a:prstGeom>
          <a:solidFill>
            <a:srgbClr val="199794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RUTA DE ATENCIÓN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610311" y="625414"/>
            <a:ext cx="4196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Atención a NNA victimas de violencia sexual HICM</a:t>
            </a:r>
          </a:p>
        </p:txBody>
      </p:sp>
    </p:spTree>
    <p:extLst>
      <p:ext uri="{BB962C8B-B14F-4D97-AF65-F5344CB8AC3E}">
        <p14:creationId xmlns:p14="http://schemas.microsoft.com/office/powerpoint/2010/main" val="38518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10543" y="121811"/>
            <a:ext cx="3551463" cy="461665"/>
          </a:xfrm>
          <a:prstGeom prst="rect">
            <a:avLst/>
          </a:prstGeom>
          <a:solidFill>
            <a:srgbClr val="199794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RUTA DE ATENCIÓN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610311" y="625414"/>
            <a:ext cx="4196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Atención a NNA victimas de violencia sexual HICM</a:t>
            </a:r>
          </a:p>
        </p:txBody>
      </p:sp>
      <p:pic>
        <p:nvPicPr>
          <p:cNvPr id="6" name="5 Image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" t="20564" r="1400" b="4978"/>
          <a:stretch/>
        </p:blipFill>
        <p:spPr bwMode="auto">
          <a:xfrm>
            <a:off x="2143490" y="1338943"/>
            <a:ext cx="5130083" cy="5045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347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10543" y="121811"/>
            <a:ext cx="3551463" cy="461665"/>
          </a:xfrm>
          <a:prstGeom prst="rect">
            <a:avLst/>
          </a:prstGeom>
          <a:solidFill>
            <a:srgbClr val="199794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RUTA DE ATENCIÓN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610311" y="625414"/>
            <a:ext cx="4196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Atención a NNA victimas de violencia sexual HICM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957379" y="1374711"/>
            <a:ext cx="1502305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es-CO" sz="1400" b="1" dirty="0">
                <a:latin typeface="Calibri Light" pitchFamily="34" charset="0"/>
                <a:cs typeface="Calibri Light" pitchFamily="34" charset="0"/>
              </a:rPr>
              <a:t>FLUJOGRAMA IVE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 flipH="1">
            <a:off x="4669108" y="1682488"/>
            <a:ext cx="4" cy="4075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1139809" y="2276714"/>
            <a:ext cx="2166727" cy="6001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CO" sz="1100" dirty="0">
                <a:latin typeface="Calibri Light" pitchFamily="34" charset="0"/>
                <a:cs typeface="Calibri Light" pitchFamily="34" charset="0"/>
              </a:rPr>
              <a:t>A</a:t>
            </a:r>
            <a:r>
              <a:rPr lang="es-CO" sz="1100" dirty="0" smtClean="0">
                <a:latin typeface="Calibri Light" pitchFamily="34" charset="0"/>
                <a:cs typeface="Calibri Light" pitchFamily="34" charset="0"/>
              </a:rPr>
              <a:t>l ingreso asesoría y consejería en derecho a la interrupción voluntaria del embarazo</a:t>
            </a:r>
            <a:endParaRPr lang="es-CO" sz="11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459683" y="2276714"/>
            <a:ext cx="1885952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s-CO" sz="1100" dirty="0" smtClean="0">
                <a:latin typeface="Calibri Light" pitchFamily="34" charset="0"/>
                <a:cs typeface="Calibri Light" pitchFamily="34" charset="0"/>
              </a:rPr>
              <a:t>Médico </a:t>
            </a:r>
            <a:r>
              <a:rPr lang="es-CO" sz="1100" dirty="0">
                <a:latin typeface="Calibri Light" pitchFamily="34" charset="0"/>
                <a:cs typeface="Calibri Light" pitchFamily="34" charset="0"/>
              </a:rPr>
              <a:t>G</a:t>
            </a:r>
            <a:r>
              <a:rPr lang="es-CO" sz="1100" dirty="0" smtClean="0">
                <a:latin typeface="Calibri Light" pitchFamily="34" charset="0"/>
                <a:cs typeface="Calibri Light" pitchFamily="34" charset="0"/>
              </a:rPr>
              <a:t>eneral </a:t>
            </a:r>
            <a:r>
              <a:rPr lang="es-CO" sz="1100" dirty="0">
                <a:latin typeface="Calibri Light" pitchFamily="34" charset="0"/>
                <a:cs typeface="Calibri Light" pitchFamily="34" charset="0"/>
              </a:rPr>
              <a:t>P</a:t>
            </a:r>
            <a:r>
              <a:rPr lang="es-CO" sz="1100" dirty="0" smtClean="0">
                <a:latin typeface="Calibri Light" pitchFamily="34" charset="0"/>
                <a:cs typeface="Calibri Light" pitchFamily="34" charset="0"/>
              </a:rPr>
              <a:t>ediatra</a:t>
            </a:r>
            <a:endParaRPr lang="es-CO" sz="11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470799" y="2661434"/>
            <a:ext cx="1885952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s-MX" sz="1100" dirty="0" smtClean="0">
                <a:latin typeface="Calibri Light" pitchFamily="34" charset="0"/>
                <a:cs typeface="Calibri Light" pitchFamily="34" charset="0"/>
              </a:rPr>
              <a:t>Psicóloga</a:t>
            </a:r>
          </a:p>
          <a:p>
            <a:r>
              <a:rPr lang="es-MX" sz="1100" dirty="0" smtClean="0">
                <a:latin typeface="Calibri Light" pitchFamily="34" charset="0"/>
                <a:cs typeface="Calibri Light" pitchFamily="34" charset="0"/>
              </a:rPr>
              <a:t>Trabajadora Social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1139808" y="3250614"/>
            <a:ext cx="2166727" cy="6001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s-CO" sz="1100" dirty="0">
                <a:latin typeface="Calibri Light" pitchFamily="34" charset="0"/>
                <a:cs typeface="Calibri Light" pitchFamily="34" charset="0"/>
              </a:rPr>
              <a:t>P</a:t>
            </a:r>
            <a:r>
              <a:rPr lang="es-CO" sz="1100" dirty="0" smtClean="0">
                <a:latin typeface="Calibri Light" pitchFamily="34" charset="0"/>
                <a:cs typeface="Calibri Light" pitchFamily="34" charset="0"/>
              </a:rPr>
              <a:t>rueba de embarazo positiva y confirmatoria</a:t>
            </a:r>
          </a:p>
          <a:p>
            <a:r>
              <a:rPr lang="es-CO" sz="1100" dirty="0" smtClean="0">
                <a:latin typeface="Calibri Light" pitchFamily="34" charset="0"/>
                <a:cs typeface="Calibri Light" pitchFamily="34" charset="0"/>
              </a:rPr>
              <a:t>ecografía </a:t>
            </a:r>
            <a:endParaRPr lang="es-CO" sz="11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459684" y="3466057"/>
            <a:ext cx="1863719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s-CO" sz="1100" dirty="0">
                <a:latin typeface="Calibri Light" pitchFamily="34" charset="0"/>
                <a:cs typeface="Calibri Light" pitchFamily="34" charset="0"/>
              </a:rPr>
              <a:t>A</a:t>
            </a:r>
            <a:r>
              <a:rPr lang="es-CO" sz="1100" dirty="0" smtClean="0">
                <a:latin typeface="Calibri Light" pitchFamily="34" charset="0"/>
                <a:cs typeface="Calibri Light" pitchFamily="34" charset="0"/>
              </a:rPr>
              <a:t>sesoría en derecho al IVE a paciente y familia. </a:t>
            </a:r>
          </a:p>
          <a:p>
            <a:endParaRPr lang="es-CO" sz="1100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es-CO" sz="1100" dirty="0">
                <a:latin typeface="Calibri Light" pitchFamily="34" charset="0"/>
                <a:cs typeface="Calibri Light" pitchFamily="34" charset="0"/>
              </a:rPr>
              <a:t>E</a:t>
            </a:r>
            <a:r>
              <a:rPr lang="es-CO" sz="1100" dirty="0" smtClean="0">
                <a:latin typeface="Calibri Light" pitchFamily="34" charset="0"/>
                <a:cs typeface="Calibri Light" pitchFamily="34" charset="0"/>
              </a:rPr>
              <a:t>n caso de decisión de IVE:</a:t>
            </a:r>
            <a:endParaRPr lang="es-CO" sz="11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726132" y="5195074"/>
            <a:ext cx="1885952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s-CO" sz="1100" dirty="0" smtClean="0">
                <a:latin typeface="Calibri Light" pitchFamily="34" charset="0"/>
                <a:cs typeface="Calibri Light" pitchFamily="34" charset="0"/>
              </a:rPr>
              <a:t>Anexo 9 </a:t>
            </a:r>
          </a:p>
          <a:p>
            <a:r>
              <a:rPr lang="es-MX" sz="1100" dirty="0" smtClean="0">
                <a:latin typeface="Calibri Light" pitchFamily="34" charset="0"/>
                <a:cs typeface="Calibri Light" pitchFamily="34" charset="0"/>
              </a:rPr>
              <a:t>Remisión a Ginecología </a:t>
            </a:r>
            <a:endParaRPr lang="es-CO" sz="11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3726132" y="5880941"/>
            <a:ext cx="1885952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s-CO" sz="1100" dirty="0" smtClean="0">
                <a:latin typeface="Calibri Light" pitchFamily="34" charset="0"/>
                <a:cs typeface="Calibri Light" pitchFamily="34" charset="0"/>
              </a:rPr>
              <a:t>Se realiza a través de Referencia y Contra referencia </a:t>
            </a:r>
            <a:endParaRPr lang="es-CO" sz="11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726132" y="4694398"/>
            <a:ext cx="1885952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s-CO" sz="1100" dirty="0" smtClean="0">
                <a:latin typeface="Calibri Light" pitchFamily="34" charset="0"/>
                <a:cs typeface="Calibri Light" pitchFamily="34" charset="0"/>
              </a:rPr>
              <a:t>Intrahospitalaria</a:t>
            </a:r>
            <a:endParaRPr lang="es-CO" sz="11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6654389" y="4694398"/>
            <a:ext cx="1885952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s-CO" sz="1100" dirty="0" smtClean="0">
                <a:latin typeface="Calibri Light" pitchFamily="34" charset="0"/>
                <a:cs typeface="Calibri Light" pitchFamily="34" charset="0"/>
              </a:rPr>
              <a:t>Ambulatoria</a:t>
            </a:r>
            <a:endParaRPr lang="es-CO" sz="11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6654389" y="5195074"/>
            <a:ext cx="1885952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s-CO" sz="1100" dirty="0" smtClean="0">
                <a:latin typeface="Calibri Light" pitchFamily="34" charset="0"/>
                <a:cs typeface="Calibri Light" pitchFamily="34" charset="0"/>
              </a:rPr>
              <a:t>Anexo 3</a:t>
            </a:r>
          </a:p>
          <a:p>
            <a:endParaRPr lang="es-CO" sz="1100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es-MX" sz="1100" dirty="0" smtClean="0">
                <a:latin typeface="Calibri Light" pitchFamily="34" charset="0"/>
                <a:cs typeface="Calibri Light" pitchFamily="34" charset="0"/>
              </a:rPr>
              <a:t>Consulta por Ginecología</a:t>
            </a:r>
          </a:p>
          <a:p>
            <a:r>
              <a:rPr lang="es-MX" sz="1100" dirty="0" smtClean="0">
                <a:latin typeface="Calibri Light" pitchFamily="34" charset="0"/>
                <a:cs typeface="Calibri Light" pitchFamily="34" charset="0"/>
              </a:rPr>
              <a:t>Consulta por Psicología</a:t>
            </a:r>
            <a:endParaRPr lang="es-CO" sz="1100" dirty="0">
              <a:latin typeface="Calibri Light" pitchFamily="34" charset="0"/>
              <a:cs typeface="Calibri Light" pitchFamily="34" charset="0"/>
            </a:endParaRPr>
          </a:p>
        </p:txBody>
      </p:sp>
      <p:cxnSp>
        <p:nvCxnSpPr>
          <p:cNvPr id="26" name="25 Conector recto de flecha"/>
          <p:cNvCxnSpPr/>
          <p:nvPr/>
        </p:nvCxnSpPr>
        <p:spPr>
          <a:xfrm flipV="1">
            <a:off x="3319284" y="2407519"/>
            <a:ext cx="2140399" cy="1308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endCxn id="15" idx="1"/>
          </p:cNvCxnSpPr>
          <p:nvPr/>
        </p:nvCxnSpPr>
        <p:spPr>
          <a:xfrm>
            <a:off x="3306535" y="2538325"/>
            <a:ext cx="2164264" cy="3385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flipH="1">
            <a:off x="2127294" y="2876877"/>
            <a:ext cx="4" cy="2908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3306535" y="3643353"/>
            <a:ext cx="21303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>
            <a:endCxn id="21" idx="0"/>
          </p:cNvCxnSpPr>
          <p:nvPr/>
        </p:nvCxnSpPr>
        <p:spPr>
          <a:xfrm flipH="1">
            <a:off x="4669108" y="4227334"/>
            <a:ext cx="1066804" cy="467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>
            <a:endCxn id="22" idx="0"/>
          </p:cNvCxnSpPr>
          <p:nvPr/>
        </p:nvCxnSpPr>
        <p:spPr>
          <a:xfrm>
            <a:off x="7121119" y="4227334"/>
            <a:ext cx="476246" cy="467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6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10543" y="121811"/>
            <a:ext cx="3551463" cy="461665"/>
          </a:xfrm>
          <a:prstGeom prst="rect">
            <a:avLst/>
          </a:prstGeom>
          <a:solidFill>
            <a:srgbClr val="199794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RUTA DE ATENCIÓN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749016" y="622178"/>
            <a:ext cx="1474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Psiquiatría HICM</a:t>
            </a:r>
          </a:p>
        </p:txBody>
      </p:sp>
      <p:sp>
        <p:nvSpPr>
          <p:cNvPr id="5" name="4 Flecha derecha"/>
          <p:cNvSpPr/>
          <p:nvPr/>
        </p:nvSpPr>
        <p:spPr>
          <a:xfrm>
            <a:off x="1706336" y="1730829"/>
            <a:ext cx="800100" cy="269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Rectángulo"/>
          <p:cNvSpPr/>
          <p:nvPr/>
        </p:nvSpPr>
        <p:spPr>
          <a:xfrm>
            <a:off x="2637064" y="1632504"/>
            <a:ext cx="4180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dirty="0">
                <a:latin typeface="Calibri Light" pitchFamily="34" charset="0"/>
                <a:cs typeface="Calibri Light" pitchFamily="34" charset="0"/>
              </a:rPr>
              <a:t>T</a:t>
            </a:r>
            <a:r>
              <a:rPr lang="es-CO" sz="1400" dirty="0" smtClean="0">
                <a:latin typeface="Calibri Light" pitchFamily="34" charset="0"/>
                <a:cs typeface="Calibri Light" pitchFamily="34" charset="0"/>
              </a:rPr>
              <a:t>riage (Médico </a:t>
            </a:r>
            <a:r>
              <a:rPr lang="es-CO" sz="1400" dirty="0">
                <a:latin typeface="Calibri Light" pitchFamily="34" charset="0"/>
                <a:cs typeface="Calibri Light" pitchFamily="34" charset="0"/>
              </a:rPr>
              <a:t>G</a:t>
            </a:r>
            <a:r>
              <a:rPr lang="es-CO" sz="1400" dirty="0" smtClean="0">
                <a:latin typeface="Calibri Light" pitchFamily="34" charset="0"/>
                <a:cs typeface="Calibri Light" pitchFamily="34" charset="0"/>
              </a:rPr>
              <a:t>eneral categoriza el triage de acuerdo a la urgencia).</a:t>
            </a:r>
            <a:endParaRPr lang="es-CO" sz="14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24" name="23 Flecha derecha"/>
          <p:cNvSpPr/>
          <p:nvPr/>
        </p:nvSpPr>
        <p:spPr>
          <a:xfrm>
            <a:off x="1706336" y="2364922"/>
            <a:ext cx="800100" cy="269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Rectángulo"/>
          <p:cNvSpPr/>
          <p:nvPr/>
        </p:nvSpPr>
        <p:spPr>
          <a:xfrm>
            <a:off x="2637064" y="2364922"/>
            <a:ext cx="33555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Calibri Light" pitchFamily="34" charset="0"/>
                <a:cs typeface="Calibri Light" pitchFamily="34" charset="0"/>
              </a:rPr>
              <a:t>Pediatra Interconsulta a Psicología.</a:t>
            </a:r>
            <a:endParaRPr lang="es-CO" sz="14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27" name="26 Flecha derecha"/>
          <p:cNvSpPr/>
          <p:nvPr/>
        </p:nvSpPr>
        <p:spPr>
          <a:xfrm>
            <a:off x="1706336" y="2966358"/>
            <a:ext cx="800100" cy="269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Rectángulo"/>
          <p:cNvSpPr/>
          <p:nvPr/>
        </p:nvSpPr>
        <p:spPr>
          <a:xfrm>
            <a:off x="2637064" y="2839458"/>
            <a:ext cx="4505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400" dirty="0">
                <a:latin typeface="Calibri Light" pitchFamily="34" charset="0"/>
                <a:cs typeface="Calibri Light" pitchFamily="34" charset="0"/>
              </a:rPr>
              <a:t>P</a:t>
            </a:r>
            <a:r>
              <a:rPr lang="es-CO" sz="1400" dirty="0" smtClean="0">
                <a:latin typeface="Calibri Light" pitchFamily="34" charset="0"/>
                <a:cs typeface="Calibri Light" pitchFamily="34" charset="0"/>
              </a:rPr>
              <a:t>sicología realiza valoración y de acuerdo a la necesidad del </a:t>
            </a:r>
          </a:p>
          <a:p>
            <a:r>
              <a:rPr lang="es-CO" sz="1400" dirty="0" smtClean="0">
                <a:latin typeface="Calibri Light" pitchFamily="34" charset="0"/>
                <a:cs typeface="Calibri Light" pitchFamily="34" charset="0"/>
              </a:rPr>
              <a:t>paciente sugiere </a:t>
            </a:r>
            <a:r>
              <a:rPr lang="es-CO" sz="1400" dirty="0">
                <a:latin typeface="Calibri Light" pitchFamily="34" charset="0"/>
                <a:cs typeface="Calibri Light" pitchFamily="34" charset="0"/>
              </a:rPr>
              <a:t>T</a:t>
            </a:r>
            <a:r>
              <a:rPr lang="es-CO" sz="1400" dirty="0" smtClean="0">
                <a:latin typeface="Calibri Light" pitchFamily="34" charset="0"/>
                <a:cs typeface="Calibri Light" pitchFamily="34" charset="0"/>
              </a:rPr>
              <a:t>ele consulta o remisión a Psiquiatría.</a:t>
            </a:r>
            <a:endParaRPr lang="es-CO" sz="14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29" name="28 Flecha derecha"/>
          <p:cNvSpPr/>
          <p:nvPr/>
        </p:nvSpPr>
        <p:spPr>
          <a:xfrm>
            <a:off x="1706336" y="3609904"/>
            <a:ext cx="800100" cy="269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Rectángulo"/>
          <p:cNvSpPr/>
          <p:nvPr/>
        </p:nvSpPr>
        <p:spPr>
          <a:xfrm>
            <a:off x="2637064" y="3506367"/>
            <a:ext cx="451380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dirty="0">
                <a:latin typeface="Calibri Light" pitchFamily="34" charset="0"/>
                <a:cs typeface="Calibri Light" pitchFamily="34" charset="0"/>
              </a:rPr>
              <a:t>P</a:t>
            </a:r>
            <a:r>
              <a:rPr lang="es-CO" sz="1400" dirty="0" smtClean="0">
                <a:latin typeface="Calibri Light" pitchFamily="34" charset="0"/>
                <a:cs typeface="Calibri Light" pitchFamily="34" charset="0"/>
              </a:rPr>
              <a:t>ediatría hace el respectivo anexo (9) y envía </a:t>
            </a:r>
          </a:p>
          <a:p>
            <a:r>
              <a:rPr lang="es-CO" sz="1400" dirty="0" smtClean="0">
                <a:latin typeface="Calibri Light" pitchFamily="34" charset="0"/>
                <a:cs typeface="Calibri Light" pitchFamily="34" charset="0"/>
              </a:rPr>
              <a:t>epicrisis y exámenes médicos a Referencia.</a:t>
            </a:r>
          </a:p>
          <a:p>
            <a:r>
              <a:rPr lang="es-CO" dirty="0"/>
              <a:t> </a:t>
            </a:r>
          </a:p>
        </p:txBody>
      </p:sp>
      <p:sp>
        <p:nvSpPr>
          <p:cNvPr id="31" name="30 Flecha derecha"/>
          <p:cNvSpPr/>
          <p:nvPr/>
        </p:nvSpPr>
        <p:spPr>
          <a:xfrm>
            <a:off x="1706336" y="4306586"/>
            <a:ext cx="800100" cy="269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13 Rectángulo"/>
          <p:cNvSpPr/>
          <p:nvPr/>
        </p:nvSpPr>
        <p:spPr>
          <a:xfrm>
            <a:off x="2637064" y="4167185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1400" dirty="0" smtClean="0">
                <a:latin typeface="Calibri Light" pitchFamily="34" charset="0"/>
                <a:cs typeface="Calibri Light" pitchFamily="34" charset="0"/>
              </a:rPr>
              <a:t>Referencia envía solicitud diagnóstica a Instituciones con especialistas. Cuando la atención es por Tele consulta, pediatría y psicología hace el acompañamiento cuando es remisión. El traslado se hace con ambulancia. Paciente/Acudiente.</a:t>
            </a:r>
            <a:endParaRPr lang="es-CO" sz="1400" dirty="0">
              <a:latin typeface="Calibri Light" pitchFamily="34" charset="0"/>
              <a:cs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4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129</TotalTime>
  <Words>197</Words>
  <Application>Microsoft Office PowerPoint</Application>
  <PresentationFormat>Presentación en pantalla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MKNÑCKLNKCNÑKLNCKLÑZnñCKNÑZKLCÑzlnC</dc:title>
  <dc:creator>Juan Pablo Correa</dc:creator>
  <cp:lastModifiedBy>Margy Joana Bedoya Tobón</cp:lastModifiedBy>
  <cp:revision>13</cp:revision>
  <dcterms:created xsi:type="dcterms:W3CDTF">2021-12-09T20:35:41Z</dcterms:created>
  <dcterms:modified xsi:type="dcterms:W3CDTF">2023-09-13T15:52:34Z</dcterms:modified>
</cp:coreProperties>
</file>